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3" r:id="rId17"/>
    <p:sldId id="274" r:id="rId18"/>
    <p:sldId id="275" r:id="rId19"/>
    <p:sldId id="276" r:id="rId20"/>
    <p:sldId id="272" r:id="rId21"/>
    <p:sldId id="277" r:id="rId22"/>
    <p:sldId id="278" r:id="rId23"/>
    <p:sldId id="279" r:id="rId24"/>
    <p:sldId id="280" r:id="rId25"/>
    <p:sldId id="281" r:id="rId26"/>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10298330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2219941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1730517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3322721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1647479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2452520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37969124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2769334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1972395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232101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9A8692E-63BB-4A7C-9A31-221FA82CC7AE}" type="datetimeFigureOut">
              <a:rPr lang="es-CO" smtClean="0"/>
              <a:t>28/11/2012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71D587AE-A90C-4F57-A2D7-08C1599E6D15}" type="slidenum">
              <a:rPr lang="es-CO" smtClean="0"/>
              <a:t>‹Nº›</a:t>
            </a:fld>
            <a:endParaRPr lang="es-CO"/>
          </a:p>
        </p:txBody>
      </p:sp>
    </p:spTree>
    <p:extLst>
      <p:ext uri="{BB962C8B-B14F-4D97-AF65-F5344CB8AC3E}">
        <p14:creationId xmlns:p14="http://schemas.microsoft.com/office/powerpoint/2010/main" val="1020327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8692E-63BB-4A7C-9A31-221FA82CC7AE}" type="datetimeFigureOut">
              <a:rPr lang="es-CO" smtClean="0"/>
              <a:t>28/11/2012</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D587AE-A90C-4F57-A2D7-08C1599E6D15}" type="slidenum">
              <a:rPr lang="es-CO" smtClean="0"/>
              <a:t>‹Nº›</a:t>
            </a:fld>
            <a:endParaRPr lang="es-CO"/>
          </a:p>
        </p:txBody>
      </p:sp>
    </p:spTree>
    <p:extLst>
      <p:ext uri="{BB962C8B-B14F-4D97-AF65-F5344CB8AC3E}">
        <p14:creationId xmlns:p14="http://schemas.microsoft.com/office/powerpoint/2010/main" val="2223971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18.xml"/><Relationship Id="rId5" Type="http://schemas.openxmlformats.org/officeDocument/2006/relationships/image" Target="../media/image3.jpeg"/><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19.xml"/><Relationship Id="rId5" Type="http://schemas.openxmlformats.org/officeDocument/2006/relationships/image" Target="../media/image5.jpeg"/><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20.xml"/><Relationship Id="rId5" Type="http://schemas.openxmlformats.org/officeDocument/2006/relationships/image" Target="../media/image7.jpeg"/><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21.xml"/><Relationship Id="rId5" Type="http://schemas.openxmlformats.org/officeDocument/2006/relationships/image" Target="../media/image9.jpeg"/><Relationship Id="rId4" Type="http://schemas.openxmlformats.org/officeDocument/2006/relationships/image" Target="../media/image8.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22.xml"/><Relationship Id="rId5" Type="http://schemas.openxmlformats.org/officeDocument/2006/relationships/image" Target="../media/image11.jpeg"/><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4.xml"/><Relationship Id="rId1" Type="http://schemas.openxmlformats.org/officeDocument/2006/relationships/themeOverride" Target="../theme/themeOverr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hyperlink" Target="http://www.usaelcoco.com/" TargetMode="External"/><Relationship Id="rId5" Type="http://schemas.openxmlformats.org/officeDocument/2006/relationships/hyperlink" Target="http://www.educaplus.org/play-284-Desaf%C3%ADo-Aritm%C3%A9tico-I.html" TargetMode="External"/><Relationship Id="rId4" Type="http://schemas.openxmlformats.org/officeDocument/2006/relationships/hyperlink" Target="http://abc.gov.ar/lainstitucion/sistemaeducativo/educprimaria/areascurriculares/matematica/desafio_matematico.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899592" y="908720"/>
            <a:ext cx="7290778" cy="1323439"/>
          </a:xfrm>
          <a:prstGeom prst="rect">
            <a:avLst/>
          </a:prstGeom>
          <a:noFill/>
        </p:spPr>
        <p:txBody>
          <a:bodyPr wrap="none" rtlCol="0">
            <a:spAutoFit/>
          </a:bodyPr>
          <a:lstStyle/>
          <a:p>
            <a:r>
              <a:rPr lang="es-CO" sz="8000" dirty="0" smtClean="0">
                <a:solidFill>
                  <a:schemeClr val="tx2">
                    <a:lumMod val="60000"/>
                    <a:lumOff val="40000"/>
                  </a:schemeClr>
                </a:solidFill>
                <a:latin typeface="Baskerville Old Face" pitchFamily="18" charset="0"/>
              </a:rPr>
              <a:t>BIENVENIDOS</a:t>
            </a:r>
            <a:endParaRPr lang="es-CO" sz="8000" dirty="0">
              <a:solidFill>
                <a:schemeClr val="tx2">
                  <a:lumMod val="60000"/>
                  <a:lumOff val="40000"/>
                </a:schemeClr>
              </a:solidFill>
              <a:latin typeface="Baskerville Old Face" pitchFamily="18" charset="0"/>
            </a:endParaRPr>
          </a:p>
        </p:txBody>
      </p:sp>
      <p:pic>
        <p:nvPicPr>
          <p:cNvPr id="1028" name="Picture 4" descr="D:\SOFTWARE JORGE DIAZ\SanSimon\Escudo san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976264"/>
            <a:ext cx="4464496"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2382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Recursos Digitales</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normAutofit/>
          </a:bodyPr>
          <a:lstStyle/>
          <a:p>
            <a:r>
              <a:rPr lang="es-CO" sz="4800" dirty="0">
                <a:solidFill>
                  <a:schemeClr val="tx2">
                    <a:lumMod val="60000"/>
                    <a:lumOff val="40000"/>
                  </a:schemeClr>
                </a:solidFill>
              </a:rPr>
              <a:t>Offline: video procesador de texto, presentador de ideas, video </a:t>
            </a:r>
            <a:r>
              <a:rPr lang="es-CO" sz="4800" dirty="0" err="1">
                <a:solidFill>
                  <a:schemeClr val="tx2">
                    <a:lumMod val="60000"/>
                    <a:lumOff val="40000"/>
                  </a:schemeClr>
                </a:solidFill>
              </a:rPr>
              <a:t>beam</a:t>
            </a:r>
            <a:r>
              <a:rPr lang="es-CO" sz="4800" dirty="0">
                <a:solidFill>
                  <a:schemeClr val="tx2">
                    <a:lumMod val="60000"/>
                    <a:lumOff val="40000"/>
                  </a:schemeClr>
                </a:solidFill>
              </a:rPr>
              <a:t>.</a:t>
            </a:r>
          </a:p>
          <a:p>
            <a:r>
              <a:rPr lang="en-US" sz="4800" dirty="0">
                <a:solidFill>
                  <a:schemeClr val="tx2">
                    <a:lumMod val="60000"/>
                    <a:lumOff val="40000"/>
                  </a:schemeClr>
                </a:solidFill>
              </a:rPr>
              <a:t>Online: </a:t>
            </a:r>
            <a:r>
              <a:rPr lang="en-US" sz="4800" dirty="0" err="1">
                <a:solidFill>
                  <a:schemeClr val="tx2">
                    <a:lumMod val="60000"/>
                    <a:lumOff val="40000"/>
                  </a:schemeClr>
                </a:solidFill>
              </a:rPr>
              <a:t>páginas</a:t>
            </a:r>
            <a:r>
              <a:rPr lang="en-US" sz="4800" dirty="0">
                <a:solidFill>
                  <a:schemeClr val="tx2">
                    <a:lumMod val="60000"/>
                    <a:lumOff val="40000"/>
                  </a:schemeClr>
                </a:solidFill>
              </a:rPr>
              <a:t> </a:t>
            </a:r>
            <a:r>
              <a:rPr lang="en-US" sz="4800" dirty="0" smtClean="0">
                <a:solidFill>
                  <a:schemeClr val="tx2">
                    <a:lumMod val="60000"/>
                    <a:lumOff val="40000"/>
                  </a:schemeClr>
                </a:solidFill>
              </a:rPr>
              <a:t>web( </a:t>
            </a:r>
            <a:r>
              <a:rPr lang="en-US" sz="4800" dirty="0" err="1">
                <a:solidFill>
                  <a:schemeClr val="tx2">
                    <a:lumMod val="60000"/>
                    <a:lumOff val="40000"/>
                  </a:schemeClr>
                </a:solidFill>
              </a:rPr>
              <a:t>Youtube</a:t>
            </a:r>
            <a:r>
              <a:rPr lang="en-US" sz="4800" dirty="0">
                <a:solidFill>
                  <a:schemeClr val="tx2">
                    <a:lumMod val="60000"/>
                    <a:lumOff val="40000"/>
                  </a:schemeClr>
                </a:solidFill>
              </a:rPr>
              <a:t>, Blog </a:t>
            </a:r>
            <a:r>
              <a:rPr lang="en-US" sz="4800" dirty="0" err="1" smtClean="0">
                <a:solidFill>
                  <a:schemeClr val="tx2">
                    <a:lumMod val="60000"/>
                    <a:lumOff val="40000"/>
                  </a:schemeClr>
                </a:solidFill>
              </a:rPr>
              <a:t>educativo</a:t>
            </a:r>
            <a:r>
              <a:rPr lang="en-US" sz="4800" dirty="0" smtClean="0">
                <a:solidFill>
                  <a:schemeClr val="tx2">
                    <a:lumMod val="60000"/>
                    <a:lumOff val="40000"/>
                  </a:schemeClr>
                </a:solidFill>
              </a:rPr>
              <a:t>)</a:t>
            </a:r>
            <a:endParaRPr lang="es-CO" sz="4800" dirty="0">
              <a:solidFill>
                <a:schemeClr val="tx2">
                  <a:lumMod val="60000"/>
                  <a:lumOff val="40000"/>
                </a:schemeClr>
              </a:solidFill>
            </a:endParaRPr>
          </a:p>
          <a:p>
            <a:pPr marL="0" indent="0">
              <a:buNone/>
            </a:pPr>
            <a:endParaRPr lang="es-CO" sz="4800" dirty="0">
              <a:solidFill>
                <a:schemeClr val="tx2">
                  <a:lumMod val="60000"/>
                  <a:lumOff val="40000"/>
                </a:schemeClr>
              </a:solidFill>
            </a:endParaRPr>
          </a:p>
        </p:txBody>
      </p:sp>
    </p:spTree>
    <p:extLst>
      <p:ext uri="{BB962C8B-B14F-4D97-AF65-F5344CB8AC3E}">
        <p14:creationId xmlns:p14="http://schemas.microsoft.com/office/powerpoint/2010/main" val="40721987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Metodología</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lstStyle/>
          <a:p>
            <a:pPr algn="just"/>
            <a:r>
              <a:rPr lang="es-CO" dirty="0">
                <a:solidFill>
                  <a:schemeClr val="tx2">
                    <a:lumMod val="60000"/>
                    <a:lumOff val="40000"/>
                  </a:schemeClr>
                </a:solidFill>
              </a:rPr>
              <a:t>El desarrollo del proyecto “desafío Matemático” se realizara por etapas, una etapa preliminar donde se motivan los estudiantes y se escogen las temáticas que se van a trabajar en el proyecto. Una etapa de selección interna en cada grupo y una etapa final en la que se enfrentaran los equipos seleccionados en cada grupo.</a:t>
            </a:r>
          </a:p>
        </p:txBody>
      </p:sp>
    </p:spTree>
    <p:extLst>
      <p:ext uri="{BB962C8B-B14F-4D97-AF65-F5344CB8AC3E}">
        <p14:creationId xmlns:p14="http://schemas.microsoft.com/office/powerpoint/2010/main" val="301867467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Actividades Propuestas</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lstStyle/>
          <a:p>
            <a:pPr marL="0" indent="0" algn="ctr">
              <a:buNone/>
            </a:pPr>
            <a:r>
              <a:rPr lang="es-CO" dirty="0" smtClean="0">
                <a:solidFill>
                  <a:schemeClr val="tx2">
                    <a:lumMod val="60000"/>
                    <a:lumOff val="40000"/>
                  </a:schemeClr>
                </a:solidFill>
              </a:rPr>
              <a:t>Las </a:t>
            </a:r>
            <a:r>
              <a:rPr lang="es-CO" dirty="0">
                <a:solidFill>
                  <a:schemeClr val="tx2">
                    <a:lumMod val="60000"/>
                    <a:lumOff val="40000"/>
                  </a:schemeClr>
                </a:solidFill>
              </a:rPr>
              <a:t>actividades  que se desarrollaran para llevar a cabo el proyecto. </a:t>
            </a:r>
            <a:endParaRPr lang="es-CO" dirty="0" smtClean="0">
              <a:solidFill>
                <a:schemeClr val="tx2">
                  <a:lumMod val="60000"/>
                  <a:lumOff val="40000"/>
                </a:schemeClr>
              </a:solidFill>
            </a:endParaRPr>
          </a:p>
          <a:p>
            <a:r>
              <a:rPr lang="es-CO" dirty="0">
                <a:solidFill>
                  <a:schemeClr val="tx2">
                    <a:lumMod val="60000"/>
                    <a:lumOff val="40000"/>
                  </a:schemeClr>
                </a:solidFill>
              </a:rPr>
              <a:t>E</a:t>
            </a:r>
            <a:r>
              <a:rPr lang="es-CO" dirty="0" smtClean="0">
                <a:solidFill>
                  <a:schemeClr val="tx2">
                    <a:lumMod val="60000"/>
                    <a:lumOff val="40000"/>
                  </a:schemeClr>
                </a:solidFill>
              </a:rPr>
              <a:t>l Sancocho </a:t>
            </a:r>
            <a:r>
              <a:rPr lang="es-CO" dirty="0">
                <a:solidFill>
                  <a:schemeClr val="tx2">
                    <a:lumMod val="60000"/>
                    <a:lumOff val="40000"/>
                  </a:schemeClr>
                </a:solidFill>
              </a:rPr>
              <a:t>de </a:t>
            </a:r>
            <a:r>
              <a:rPr lang="es-CO" dirty="0" smtClean="0">
                <a:solidFill>
                  <a:schemeClr val="tx2">
                    <a:lumMod val="60000"/>
                    <a:lumOff val="40000"/>
                  </a:schemeClr>
                </a:solidFill>
              </a:rPr>
              <a:t>números</a:t>
            </a:r>
          </a:p>
          <a:p>
            <a:r>
              <a:rPr lang="es-CO" dirty="0">
                <a:solidFill>
                  <a:schemeClr val="tx2">
                    <a:lumMod val="60000"/>
                    <a:lumOff val="40000"/>
                  </a:schemeClr>
                </a:solidFill>
              </a:rPr>
              <a:t>E</a:t>
            </a:r>
            <a:r>
              <a:rPr lang="es-CO" dirty="0" smtClean="0">
                <a:solidFill>
                  <a:schemeClr val="tx2">
                    <a:lumMod val="60000"/>
                    <a:lumOff val="40000"/>
                  </a:schemeClr>
                </a:solidFill>
              </a:rPr>
              <a:t>l </a:t>
            </a:r>
            <a:r>
              <a:rPr lang="es-CO" dirty="0">
                <a:solidFill>
                  <a:schemeClr val="tx2">
                    <a:lumMod val="60000"/>
                    <a:lumOff val="40000"/>
                  </a:schemeClr>
                </a:solidFill>
              </a:rPr>
              <a:t>paseo de la </a:t>
            </a:r>
            <a:r>
              <a:rPr lang="es-CO" dirty="0" smtClean="0">
                <a:solidFill>
                  <a:schemeClr val="tx2">
                    <a:lumMod val="60000"/>
                    <a:lumOff val="40000"/>
                  </a:schemeClr>
                </a:solidFill>
              </a:rPr>
              <a:t>bolita</a:t>
            </a:r>
          </a:p>
          <a:p>
            <a:r>
              <a:rPr lang="es-CO" dirty="0">
                <a:solidFill>
                  <a:schemeClr val="tx2">
                    <a:lumMod val="60000"/>
                    <a:lumOff val="40000"/>
                  </a:schemeClr>
                </a:solidFill>
              </a:rPr>
              <a:t>L</a:t>
            </a:r>
            <a:r>
              <a:rPr lang="es-CO" dirty="0" smtClean="0">
                <a:solidFill>
                  <a:schemeClr val="tx2">
                    <a:lumMod val="60000"/>
                    <a:lumOff val="40000"/>
                  </a:schemeClr>
                </a:solidFill>
              </a:rPr>
              <a:t>a </a:t>
            </a:r>
            <a:r>
              <a:rPr lang="es-CO" dirty="0">
                <a:solidFill>
                  <a:schemeClr val="tx2">
                    <a:lumMod val="60000"/>
                    <a:lumOff val="40000"/>
                  </a:schemeClr>
                </a:solidFill>
              </a:rPr>
              <a:t>ubicación a </a:t>
            </a:r>
            <a:r>
              <a:rPr lang="es-CO" dirty="0" smtClean="0">
                <a:solidFill>
                  <a:schemeClr val="tx2">
                    <a:lumMod val="60000"/>
                    <a:lumOff val="40000"/>
                  </a:schemeClr>
                </a:solidFill>
              </a:rPr>
              <a:t>ciegas</a:t>
            </a:r>
          </a:p>
          <a:p>
            <a:r>
              <a:rPr lang="es-CO" dirty="0" smtClean="0">
                <a:solidFill>
                  <a:schemeClr val="tx2">
                    <a:lumMod val="60000"/>
                    <a:lumOff val="40000"/>
                  </a:schemeClr>
                </a:solidFill>
              </a:rPr>
              <a:t>A </a:t>
            </a:r>
            <a:r>
              <a:rPr lang="es-CO" dirty="0">
                <a:solidFill>
                  <a:schemeClr val="tx2">
                    <a:lumMod val="60000"/>
                    <a:lumOff val="40000"/>
                  </a:schemeClr>
                </a:solidFill>
              </a:rPr>
              <a:t>que te soplo </a:t>
            </a:r>
            <a:r>
              <a:rPr lang="es-CO" dirty="0" smtClean="0">
                <a:solidFill>
                  <a:schemeClr val="tx2">
                    <a:lumMod val="60000"/>
                    <a:lumOff val="40000"/>
                  </a:schemeClr>
                </a:solidFill>
              </a:rPr>
              <a:t>globito</a:t>
            </a:r>
          </a:p>
          <a:p>
            <a:r>
              <a:rPr lang="es-CO" dirty="0">
                <a:solidFill>
                  <a:schemeClr val="tx2">
                    <a:lumMod val="60000"/>
                    <a:lumOff val="40000"/>
                  </a:schemeClr>
                </a:solidFill>
              </a:rPr>
              <a:t>S</a:t>
            </a:r>
            <a:r>
              <a:rPr lang="es-CO" dirty="0" smtClean="0">
                <a:solidFill>
                  <a:schemeClr val="tx2">
                    <a:lumMod val="60000"/>
                    <a:lumOff val="40000"/>
                  </a:schemeClr>
                </a:solidFill>
              </a:rPr>
              <a:t>elecciono </a:t>
            </a:r>
            <a:r>
              <a:rPr lang="es-CO" dirty="0">
                <a:solidFill>
                  <a:schemeClr val="tx2">
                    <a:lumMod val="60000"/>
                    <a:lumOff val="40000"/>
                  </a:schemeClr>
                </a:solidFill>
              </a:rPr>
              <a:t>mi </a:t>
            </a:r>
            <a:r>
              <a:rPr lang="es-CO" dirty="0" smtClean="0">
                <a:solidFill>
                  <a:schemeClr val="tx2">
                    <a:lumMod val="60000"/>
                    <a:lumOff val="40000"/>
                  </a:schemeClr>
                </a:solidFill>
              </a:rPr>
              <a:t>categoría</a:t>
            </a:r>
            <a:endParaRPr lang="es-CO" dirty="0">
              <a:solidFill>
                <a:schemeClr val="tx2">
                  <a:lumMod val="60000"/>
                  <a:lumOff val="40000"/>
                </a:schemeClr>
              </a:solidFill>
            </a:endParaRPr>
          </a:p>
        </p:txBody>
      </p:sp>
    </p:spTree>
    <p:extLst>
      <p:ext uri="{BB962C8B-B14F-4D97-AF65-F5344CB8AC3E}">
        <p14:creationId xmlns:p14="http://schemas.microsoft.com/office/powerpoint/2010/main" val="8436072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Evaluación</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normAutofit/>
          </a:bodyPr>
          <a:lstStyle/>
          <a:p>
            <a:pPr algn="just"/>
            <a:r>
              <a:rPr lang="es-CO" dirty="0">
                <a:solidFill>
                  <a:schemeClr val="tx2">
                    <a:lumMod val="60000"/>
                    <a:lumOff val="40000"/>
                  </a:schemeClr>
                </a:solidFill>
              </a:rPr>
              <a:t>La evaluación se realizó a través de la observación directa durante la participación y el desempeño de los estudiantes en las diferentes actividades.</a:t>
            </a:r>
            <a:endParaRPr lang="es-CO" dirty="0">
              <a:solidFill>
                <a:schemeClr val="tx2">
                  <a:lumMod val="60000"/>
                  <a:lumOff val="40000"/>
                </a:schemeClr>
              </a:solidFill>
            </a:endParaRPr>
          </a:p>
        </p:txBody>
      </p:sp>
    </p:spTree>
    <p:extLst>
      <p:ext uri="{BB962C8B-B14F-4D97-AF65-F5344CB8AC3E}">
        <p14:creationId xmlns:p14="http://schemas.microsoft.com/office/powerpoint/2010/main" val="129077862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Evidencias </a:t>
            </a:r>
            <a:r>
              <a:rPr lang="es-CO" b="1" dirty="0" smtClean="0">
                <a:solidFill>
                  <a:schemeClr val="tx2">
                    <a:lumMod val="60000"/>
                    <a:lumOff val="40000"/>
                  </a:schemeClr>
                </a:solidFill>
              </a:rPr>
              <a:t>de </a:t>
            </a:r>
            <a:r>
              <a:rPr lang="es-CO" b="1" dirty="0">
                <a:solidFill>
                  <a:schemeClr val="tx2">
                    <a:lumMod val="60000"/>
                    <a:lumOff val="40000"/>
                  </a:schemeClr>
                </a:solidFill>
              </a:rPr>
              <a:t>aprendizaje: </a:t>
            </a:r>
          </a:p>
        </p:txBody>
      </p:sp>
      <p:sp>
        <p:nvSpPr>
          <p:cNvPr id="3" name="2 Marcador de contenido"/>
          <p:cNvSpPr>
            <a:spLocks noGrp="1"/>
          </p:cNvSpPr>
          <p:nvPr>
            <p:ph idx="1"/>
          </p:nvPr>
        </p:nvSpPr>
        <p:spPr/>
        <p:txBody>
          <a:bodyPr/>
          <a:lstStyle/>
          <a:p>
            <a:pPr algn="just"/>
            <a:r>
              <a:rPr lang="es-CO" dirty="0">
                <a:solidFill>
                  <a:schemeClr val="tx2">
                    <a:lumMod val="60000"/>
                    <a:lumOff val="40000"/>
                  </a:schemeClr>
                </a:solidFill>
              </a:rPr>
              <a:t>Los estudiantes se mostraron bastante motivados e interesados en participar en las diferentes actividades propuestas</a:t>
            </a:r>
            <a:r>
              <a:rPr lang="es-CO" dirty="0" smtClean="0"/>
              <a:t>.</a:t>
            </a:r>
            <a:endParaRPr lang="es-CO" dirty="0"/>
          </a:p>
        </p:txBody>
      </p:sp>
    </p:spTree>
    <p:extLst>
      <p:ext uri="{BB962C8B-B14F-4D97-AF65-F5344CB8AC3E}">
        <p14:creationId xmlns:p14="http://schemas.microsoft.com/office/powerpoint/2010/main" val="318556082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Conclusiones</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normAutofit/>
          </a:bodyPr>
          <a:lstStyle/>
          <a:p>
            <a:pPr algn="just"/>
            <a:r>
              <a:rPr lang="es-CO" dirty="0">
                <a:solidFill>
                  <a:schemeClr val="tx2">
                    <a:lumMod val="60000"/>
                    <a:lumOff val="40000"/>
                  </a:schemeClr>
                </a:solidFill>
              </a:rPr>
              <a:t>La ejecución de éste proyecto permitió  validar la </a:t>
            </a:r>
            <a:r>
              <a:rPr lang="es-CO" dirty="0">
                <a:solidFill>
                  <a:schemeClr val="tx2">
                    <a:lumMod val="60000"/>
                    <a:lumOff val="40000"/>
                  </a:schemeClr>
                </a:solidFill>
              </a:rPr>
              <a:t>estrategia</a:t>
            </a:r>
            <a:r>
              <a:rPr lang="es-CO" dirty="0">
                <a:solidFill>
                  <a:schemeClr val="tx2">
                    <a:lumMod val="60000"/>
                    <a:lumOff val="40000"/>
                  </a:schemeClr>
                </a:solidFill>
              </a:rPr>
              <a:t> lúdica recreativa como una metodología que permitió promover en los alumnos la articulación de saberes, sin embargo no se puede desconocer que  la mera resolución de ejercicios no es la manera más adecuada de hacer </a:t>
            </a:r>
            <a:r>
              <a:rPr lang="es-CO" dirty="0" smtClean="0">
                <a:solidFill>
                  <a:schemeClr val="tx2">
                    <a:lumMod val="60000"/>
                    <a:lumOff val="40000"/>
                  </a:schemeClr>
                </a:solidFill>
              </a:rPr>
              <a:t>Matemática.</a:t>
            </a:r>
            <a:endParaRPr lang="es-CO" dirty="0">
              <a:solidFill>
                <a:schemeClr val="tx2">
                  <a:lumMod val="60000"/>
                  <a:lumOff val="40000"/>
                </a:schemeClr>
              </a:solidFill>
            </a:endParaRPr>
          </a:p>
        </p:txBody>
      </p:sp>
    </p:spTree>
    <p:extLst>
      <p:ext uri="{BB962C8B-B14F-4D97-AF65-F5344CB8AC3E}">
        <p14:creationId xmlns:p14="http://schemas.microsoft.com/office/powerpoint/2010/main" val="26808974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Conclusiones</a:t>
            </a:r>
            <a:endParaRPr lang="es-CO" dirty="0"/>
          </a:p>
        </p:txBody>
      </p:sp>
      <p:sp>
        <p:nvSpPr>
          <p:cNvPr id="3" name="2 Marcador de contenido"/>
          <p:cNvSpPr>
            <a:spLocks noGrp="1"/>
          </p:cNvSpPr>
          <p:nvPr>
            <p:ph idx="1"/>
          </p:nvPr>
        </p:nvSpPr>
        <p:spPr/>
        <p:txBody>
          <a:bodyPr/>
          <a:lstStyle/>
          <a:p>
            <a:pPr algn="just"/>
            <a:r>
              <a:rPr lang="es-CO" dirty="0">
                <a:solidFill>
                  <a:schemeClr val="tx2">
                    <a:lumMod val="60000"/>
                    <a:lumOff val="40000"/>
                  </a:schemeClr>
                </a:solidFill>
              </a:rPr>
              <a:t>Se logro demostrar que la </a:t>
            </a:r>
            <a:r>
              <a:rPr lang="es-CO" dirty="0">
                <a:solidFill>
                  <a:schemeClr val="tx2">
                    <a:lumMod val="60000"/>
                    <a:lumOff val="40000"/>
                  </a:schemeClr>
                </a:solidFill>
              </a:rPr>
              <a:t>estrategia lúdica recreativa permite apreciar el valor y la importancia que  tiene el juego y la recreación en la creación de ambientes favorables al estudio de diversas disciplinas del saber en especial en el área de </a:t>
            </a:r>
            <a:r>
              <a:rPr lang="es-CO" dirty="0">
                <a:solidFill>
                  <a:schemeClr val="tx2">
                    <a:lumMod val="60000"/>
                    <a:lumOff val="40000"/>
                  </a:schemeClr>
                </a:solidFill>
              </a:rPr>
              <a:t>Matemática</a:t>
            </a:r>
            <a:r>
              <a:rPr lang="es-CO" dirty="0">
                <a:solidFill>
                  <a:schemeClr val="tx2">
                    <a:lumMod val="60000"/>
                    <a:lumOff val="40000"/>
                  </a:schemeClr>
                </a:solidFill>
              </a:rPr>
              <a:t>s</a:t>
            </a:r>
            <a:r>
              <a:rPr lang="es-CO" dirty="0">
                <a:solidFill>
                  <a:schemeClr val="tx2">
                    <a:lumMod val="60000"/>
                    <a:lumOff val="40000"/>
                  </a:schemeClr>
                </a:solidFill>
              </a:rPr>
              <a:t>.</a:t>
            </a:r>
            <a:endParaRPr lang="es-CO" dirty="0">
              <a:solidFill>
                <a:schemeClr val="tx2">
                  <a:lumMod val="60000"/>
                  <a:lumOff val="40000"/>
                </a:schemeClr>
              </a:solidFill>
            </a:endParaRPr>
          </a:p>
        </p:txBody>
      </p:sp>
    </p:spTree>
    <p:extLst>
      <p:ext uri="{BB962C8B-B14F-4D97-AF65-F5344CB8AC3E}">
        <p14:creationId xmlns:p14="http://schemas.microsoft.com/office/powerpoint/2010/main" val="40907095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Conclusiones</a:t>
            </a:r>
            <a:endParaRPr lang="es-CO" dirty="0"/>
          </a:p>
        </p:txBody>
      </p:sp>
      <p:sp>
        <p:nvSpPr>
          <p:cNvPr id="3" name="2 Marcador de contenido"/>
          <p:cNvSpPr>
            <a:spLocks noGrp="1"/>
          </p:cNvSpPr>
          <p:nvPr>
            <p:ph idx="1"/>
          </p:nvPr>
        </p:nvSpPr>
        <p:spPr/>
        <p:txBody>
          <a:bodyPr/>
          <a:lstStyle/>
          <a:p>
            <a:pPr algn="just"/>
            <a:r>
              <a:rPr lang="es-CO" dirty="0">
                <a:solidFill>
                  <a:schemeClr val="tx2">
                    <a:lumMod val="60000"/>
                    <a:lumOff val="40000"/>
                  </a:schemeClr>
                </a:solidFill>
              </a:rPr>
              <a:t>Las actividades realizadas por los estudiantes  en éste proceso del Desafío Matemático incidió en la  formación de los mismos, tanto en aspectos disciplinarios como </a:t>
            </a:r>
            <a:r>
              <a:rPr lang="es-CO" dirty="0">
                <a:solidFill>
                  <a:schemeClr val="tx2">
                    <a:lumMod val="60000"/>
                    <a:lumOff val="40000"/>
                  </a:schemeClr>
                </a:solidFill>
              </a:rPr>
              <a:t>pedagógicos. </a:t>
            </a:r>
            <a:endParaRPr lang="es-CO" dirty="0">
              <a:solidFill>
                <a:schemeClr val="tx2">
                  <a:lumMod val="60000"/>
                  <a:lumOff val="40000"/>
                </a:schemeClr>
              </a:solidFill>
            </a:endParaRPr>
          </a:p>
        </p:txBody>
      </p:sp>
    </p:spTree>
    <p:extLst>
      <p:ext uri="{BB962C8B-B14F-4D97-AF65-F5344CB8AC3E}">
        <p14:creationId xmlns:p14="http://schemas.microsoft.com/office/powerpoint/2010/main" val="5017643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Impacto </a:t>
            </a:r>
            <a:endParaRPr lang="es-CO" dirty="0"/>
          </a:p>
        </p:txBody>
      </p:sp>
      <p:sp>
        <p:nvSpPr>
          <p:cNvPr id="3" name="2 Marcador de contenido"/>
          <p:cNvSpPr>
            <a:spLocks noGrp="1"/>
          </p:cNvSpPr>
          <p:nvPr>
            <p:ph idx="1"/>
          </p:nvPr>
        </p:nvSpPr>
        <p:spPr/>
        <p:txBody>
          <a:bodyPr>
            <a:normAutofit/>
          </a:bodyPr>
          <a:lstStyle/>
          <a:p>
            <a:pPr algn="just"/>
            <a:r>
              <a:rPr lang="es-CO" dirty="0">
                <a:solidFill>
                  <a:schemeClr val="tx2">
                    <a:lumMod val="60000"/>
                    <a:lumOff val="40000"/>
                  </a:schemeClr>
                </a:solidFill>
              </a:rPr>
              <a:t>F</a:t>
            </a:r>
            <a:r>
              <a:rPr lang="es-CO" dirty="0">
                <a:solidFill>
                  <a:schemeClr val="tx2">
                    <a:lumMod val="60000"/>
                    <a:lumOff val="40000"/>
                  </a:schemeClr>
                </a:solidFill>
              </a:rPr>
              <a:t>undamentalmente </a:t>
            </a:r>
            <a:r>
              <a:rPr lang="es-CO" dirty="0">
                <a:solidFill>
                  <a:schemeClr val="tx2">
                    <a:lumMod val="60000"/>
                    <a:lumOff val="40000"/>
                  </a:schemeClr>
                </a:solidFill>
              </a:rPr>
              <a:t>la actividad realizada permitió discutir acerca de la enseñanza y el aprendizaje de la Matemática en la Institución Educativa San </a:t>
            </a:r>
            <a:r>
              <a:rPr lang="es-CO" dirty="0">
                <a:solidFill>
                  <a:schemeClr val="tx2">
                    <a:lumMod val="60000"/>
                    <a:lumOff val="40000"/>
                  </a:schemeClr>
                </a:solidFill>
              </a:rPr>
              <a:t>Simón.</a:t>
            </a:r>
          </a:p>
          <a:p>
            <a:pPr algn="just"/>
            <a:r>
              <a:rPr lang="es-CO" dirty="0">
                <a:solidFill>
                  <a:schemeClr val="tx2">
                    <a:lumMod val="60000"/>
                    <a:lumOff val="40000"/>
                  </a:schemeClr>
                </a:solidFill>
              </a:rPr>
              <a:t>El acercamiento con otras disciplinas mejorando la articulación de las matemáticas con  otras </a:t>
            </a:r>
            <a:r>
              <a:rPr lang="es-CO" dirty="0">
                <a:solidFill>
                  <a:schemeClr val="tx2">
                    <a:lumMod val="60000"/>
                    <a:lumOff val="40000"/>
                  </a:schemeClr>
                </a:solidFill>
              </a:rPr>
              <a:t>asignaturas.</a:t>
            </a:r>
            <a:endParaRPr lang="es-CO" dirty="0">
              <a:solidFill>
                <a:schemeClr val="tx2">
                  <a:lumMod val="60000"/>
                  <a:lumOff val="40000"/>
                </a:schemeClr>
              </a:solidFill>
            </a:endParaRPr>
          </a:p>
          <a:p>
            <a:endParaRPr lang="es-CO" dirty="0"/>
          </a:p>
        </p:txBody>
      </p:sp>
    </p:spTree>
    <p:extLst>
      <p:ext uri="{BB962C8B-B14F-4D97-AF65-F5344CB8AC3E}">
        <p14:creationId xmlns:p14="http://schemas.microsoft.com/office/powerpoint/2010/main" val="41828845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Impacto </a:t>
            </a:r>
            <a:endParaRPr lang="es-CO" dirty="0"/>
          </a:p>
        </p:txBody>
      </p:sp>
      <p:sp>
        <p:nvSpPr>
          <p:cNvPr id="3" name="2 Marcador de contenido"/>
          <p:cNvSpPr>
            <a:spLocks noGrp="1"/>
          </p:cNvSpPr>
          <p:nvPr>
            <p:ph idx="1"/>
          </p:nvPr>
        </p:nvSpPr>
        <p:spPr/>
        <p:txBody>
          <a:bodyPr>
            <a:normAutofit/>
          </a:bodyPr>
          <a:lstStyle/>
          <a:p>
            <a:pPr algn="just"/>
            <a:r>
              <a:rPr lang="es-CO" dirty="0">
                <a:solidFill>
                  <a:schemeClr val="tx2">
                    <a:lumMod val="60000"/>
                    <a:lumOff val="40000"/>
                  </a:schemeClr>
                </a:solidFill>
              </a:rPr>
              <a:t>La importancia de  acompañar el proceso enseñanza aprendizaje  con un adecuado enfoque </a:t>
            </a:r>
            <a:r>
              <a:rPr lang="es-CO" dirty="0">
                <a:solidFill>
                  <a:schemeClr val="tx2">
                    <a:lumMod val="60000"/>
                    <a:lumOff val="40000"/>
                  </a:schemeClr>
                </a:solidFill>
              </a:rPr>
              <a:t>didáctico.</a:t>
            </a:r>
          </a:p>
          <a:p>
            <a:pPr algn="just"/>
            <a:r>
              <a:rPr lang="es-CO" dirty="0">
                <a:solidFill>
                  <a:schemeClr val="tx2">
                    <a:lumMod val="60000"/>
                    <a:lumOff val="40000"/>
                  </a:schemeClr>
                </a:solidFill>
              </a:rPr>
              <a:t>La participación amplia de los estudiantes ya que la diversidad de estrategias lúdico- </a:t>
            </a:r>
            <a:r>
              <a:rPr lang="es-CO" dirty="0">
                <a:solidFill>
                  <a:schemeClr val="tx2">
                    <a:lumMod val="60000"/>
                    <a:lumOff val="40000"/>
                  </a:schemeClr>
                </a:solidFill>
              </a:rPr>
              <a:t>recreativas  </a:t>
            </a:r>
            <a:r>
              <a:rPr lang="es-CO" dirty="0">
                <a:solidFill>
                  <a:schemeClr val="tx2">
                    <a:lumMod val="60000"/>
                    <a:lumOff val="40000"/>
                  </a:schemeClr>
                </a:solidFill>
              </a:rPr>
              <a:t>implementadas posibilitaron  un cambio de actitud en los </a:t>
            </a:r>
            <a:r>
              <a:rPr lang="es-CO" dirty="0">
                <a:solidFill>
                  <a:schemeClr val="tx2">
                    <a:lumMod val="60000"/>
                    <a:lumOff val="40000"/>
                  </a:schemeClr>
                </a:solidFill>
              </a:rPr>
              <a:t>estudiantes.</a:t>
            </a:r>
            <a:endParaRPr lang="es-CO" dirty="0">
              <a:solidFill>
                <a:schemeClr val="tx2">
                  <a:lumMod val="60000"/>
                  <a:lumOff val="40000"/>
                </a:schemeClr>
              </a:solidFill>
            </a:endParaRPr>
          </a:p>
        </p:txBody>
      </p:sp>
    </p:spTree>
    <p:extLst>
      <p:ext uri="{BB962C8B-B14F-4D97-AF65-F5344CB8AC3E}">
        <p14:creationId xmlns:p14="http://schemas.microsoft.com/office/powerpoint/2010/main" val="248791362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4" name="3 Rectángulo"/>
          <p:cNvSpPr/>
          <p:nvPr/>
        </p:nvSpPr>
        <p:spPr>
          <a:xfrm rot="19231563">
            <a:off x="-652573" y="2767281"/>
            <a:ext cx="10449143" cy="1323439"/>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8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es-CO" sz="8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Desafío Matemático </a:t>
            </a:r>
            <a:endParaRPr lang="es-ES" sz="8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4 CuadroTexto"/>
          <p:cNvSpPr txBox="1"/>
          <p:nvPr/>
        </p:nvSpPr>
        <p:spPr>
          <a:xfrm>
            <a:off x="5004048" y="5707888"/>
            <a:ext cx="3789820" cy="646331"/>
          </a:xfrm>
          <a:prstGeom prst="rect">
            <a:avLst/>
          </a:prstGeom>
          <a:noFill/>
        </p:spPr>
        <p:txBody>
          <a:bodyPr wrap="none" rtlCol="0">
            <a:spAutoFit/>
          </a:bodyPr>
          <a:lstStyle/>
          <a:p>
            <a:r>
              <a:rPr lang="es-CO" sz="3600" dirty="0" smtClean="0">
                <a:solidFill>
                  <a:schemeClr val="tx2">
                    <a:lumMod val="60000"/>
                    <a:lumOff val="40000"/>
                  </a:schemeClr>
                </a:solidFill>
              </a:rPr>
              <a:t>Martha Cecilia Díaz</a:t>
            </a:r>
            <a:endParaRPr lang="es-CO" sz="3600" dirty="0">
              <a:solidFill>
                <a:schemeClr val="tx2">
                  <a:lumMod val="60000"/>
                  <a:lumOff val="40000"/>
                </a:schemeClr>
              </a:solidFill>
            </a:endParaRPr>
          </a:p>
        </p:txBody>
      </p:sp>
    </p:spTree>
    <p:extLst>
      <p:ext uri="{BB962C8B-B14F-4D97-AF65-F5344CB8AC3E}">
        <p14:creationId xmlns:p14="http://schemas.microsoft.com/office/powerpoint/2010/main" val="2392820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Evidencias</a:t>
            </a:r>
            <a:endParaRPr lang="es-CO" b="1" dirty="0">
              <a:solidFill>
                <a:schemeClr val="tx2">
                  <a:lumMod val="60000"/>
                  <a:lumOff val="40000"/>
                </a:schemeClr>
              </a:solidFill>
            </a:endParaRPr>
          </a:p>
        </p:txBody>
      </p:sp>
      <p:pic>
        <p:nvPicPr>
          <p:cNvPr id="6" name="5 Marcador de contenido"/>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57200" y="1556792"/>
            <a:ext cx="4038600" cy="4464496"/>
          </a:xfrm>
        </p:spPr>
      </p:pic>
      <p:pic>
        <p:nvPicPr>
          <p:cNvPr id="7" name="6 Marcador de contenido"/>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4648200" y="1556792"/>
            <a:ext cx="4038600" cy="4464496"/>
          </a:xfrm>
        </p:spPr>
      </p:pic>
    </p:spTree>
    <p:extLst>
      <p:ext uri="{BB962C8B-B14F-4D97-AF65-F5344CB8AC3E}">
        <p14:creationId xmlns:p14="http://schemas.microsoft.com/office/powerpoint/2010/main" val="27594676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Evidencias</a:t>
            </a:r>
            <a:endParaRPr lang="es-CO" dirty="0"/>
          </a:p>
        </p:txBody>
      </p:sp>
      <p:pic>
        <p:nvPicPr>
          <p:cNvPr id="5" name="4 Marcador de contenido"/>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57200" y="1340768"/>
            <a:ext cx="4038600" cy="4608512"/>
          </a:xfrm>
        </p:spPr>
      </p:pic>
      <p:pic>
        <p:nvPicPr>
          <p:cNvPr id="6" name="5 Marcador de contenido"/>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4648200" y="1340768"/>
            <a:ext cx="4038600" cy="4608512"/>
          </a:xfrm>
        </p:spPr>
      </p:pic>
    </p:spTree>
    <p:extLst>
      <p:ext uri="{BB962C8B-B14F-4D97-AF65-F5344CB8AC3E}">
        <p14:creationId xmlns:p14="http://schemas.microsoft.com/office/powerpoint/2010/main" val="40878876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Evidencias</a:t>
            </a:r>
            <a:endParaRPr lang="es-CO" dirty="0"/>
          </a:p>
        </p:txBody>
      </p:sp>
      <p:pic>
        <p:nvPicPr>
          <p:cNvPr id="5" name="4 Marcador de contenido"/>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57200" y="1268760"/>
            <a:ext cx="4038600" cy="4608512"/>
          </a:xfrm>
        </p:spPr>
      </p:pic>
      <p:pic>
        <p:nvPicPr>
          <p:cNvPr id="6" name="5 Marcador de contenido"/>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4648200" y="1268760"/>
            <a:ext cx="4038600" cy="4608512"/>
          </a:xfrm>
        </p:spPr>
      </p:pic>
    </p:spTree>
    <p:extLst>
      <p:ext uri="{BB962C8B-B14F-4D97-AF65-F5344CB8AC3E}">
        <p14:creationId xmlns:p14="http://schemas.microsoft.com/office/powerpoint/2010/main" val="34288421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Evidencias</a:t>
            </a:r>
            <a:endParaRPr lang="es-CO" dirty="0"/>
          </a:p>
        </p:txBody>
      </p:sp>
      <p:pic>
        <p:nvPicPr>
          <p:cNvPr id="5" name="4 Marcador de contenido"/>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57200" y="1556792"/>
            <a:ext cx="4038600" cy="4608512"/>
          </a:xfrm>
        </p:spPr>
      </p:pic>
      <p:pic>
        <p:nvPicPr>
          <p:cNvPr id="6" name="5 Marcador de contenido"/>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4648200" y="1556792"/>
            <a:ext cx="4038600" cy="4608512"/>
          </a:xfrm>
        </p:spPr>
      </p:pic>
    </p:spTree>
    <p:extLst>
      <p:ext uri="{BB962C8B-B14F-4D97-AF65-F5344CB8AC3E}">
        <p14:creationId xmlns:p14="http://schemas.microsoft.com/office/powerpoint/2010/main" val="46398804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Evidencias</a:t>
            </a:r>
            <a:endParaRPr lang="es-CO" dirty="0"/>
          </a:p>
        </p:txBody>
      </p:sp>
      <p:pic>
        <p:nvPicPr>
          <p:cNvPr id="5" name="4 Marcador de contenido"/>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57200" y="1268760"/>
            <a:ext cx="4038600" cy="4680520"/>
          </a:xfrm>
        </p:spPr>
      </p:pic>
      <p:pic>
        <p:nvPicPr>
          <p:cNvPr id="6" name="5 Marcador de contenido"/>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4648200" y="1340768"/>
            <a:ext cx="4038600" cy="4608512"/>
          </a:xfrm>
        </p:spPr>
      </p:pic>
    </p:spTree>
    <p:extLst>
      <p:ext uri="{BB962C8B-B14F-4D97-AF65-F5344CB8AC3E}">
        <p14:creationId xmlns:p14="http://schemas.microsoft.com/office/powerpoint/2010/main" val="306445027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44172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CO" sz="8000" dirty="0" smtClean="0">
                <a:solidFill>
                  <a:schemeClr val="tx2">
                    <a:lumMod val="60000"/>
                    <a:lumOff val="40000"/>
                  </a:schemeClr>
                </a:solidFill>
                <a:latin typeface="Arial" pitchFamily="34" charset="0"/>
                <a:cs typeface="Arial" pitchFamily="34" charset="0"/>
              </a:rPr>
              <a:t>Dirigido a</a:t>
            </a:r>
            <a:endParaRPr lang="es-CO" sz="8000" dirty="0">
              <a:solidFill>
                <a:schemeClr val="tx2">
                  <a:lumMod val="60000"/>
                  <a:lumOff val="40000"/>
                </a:schemeClr>
              </a:solidFill>
              <a:latin typeface="Arial" pitchFamily="34" charset="0"/>
              <a:cs typeface="Arial" pitchFamily="34" charset="0"/>
            </a:endParaRPr>
          </a:p>
        </p:txBody>
      </p:sp>
      <p:sp>
        <p:nvSpPr>
          <p:cNvPr id="5" name="Rectangle 1"/>
          <p:cNvSpPr>
            <a:spLocks noChangeArrowheads="1"/>
          </p:cNvSpPr>
          <p:nvPr/>
        </p:nvSpPr>
        <p:spPr bwMode="auto">
          <a:xfrm>
            <a:off x="1466850" y="3040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itchFamily="34" charset="0"/>
                <a:cs typeface="Arial" pitchFamily="34" charset="0"/>
              </a:rPr>
              <a:t/>
            </a:r>
            <a:br>
              <a:rPr kumimoji="0" lang="es-CO" sz="1800" b="0" i="0" u="none" strike="noStrike" cap="none" normalizeH="0" baseline="0" smtClean="0">
                <a:ln>
                  <a:noFill/>
                </a:ln>
                <a:solidFill>
                  <a:schemeClr val="tx1"/>
                </a:solidFill>
                <a:effectLst/>
                <a:latin typeface="Arial" pitchFamily="34" charset="0"/>
                <a:cs typeface="Arial" pitchFamily="34" charset="0"/>
              </a:rPr>
            </a:br>
            <a:endParaRPr kumimoji="0" lang="es-CO"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800" b="0" i="0" u="none" strike="noStrike" cap="none" normalizeH="0" baseline="0" smtClean="0">
                <a:ln>
                  <a:noFill/>
                </a:ln>
                <a:solidFill>
                  <a:schemeClr val="tx1"/>
                </a:solidFill>
                <a:effectLst/>
                <a:latin typeface="Arial" pitchFamily="34" charset="0"/>
                <a:cs typeface="Arial" pitchFamily="34" charset="0"/>
              </a:rPr>
              <a:t/>
            </a:r>
            <a:br>
              <a:rPr kumimoji="0" lang="es-CO" sz="1800" b="0" i="0" u="none" strike="noStrike" cap="none" normalizeH="0" baseline="0" smtClean="0">
                <a:ln>
                  <a:noFill/>
                </a:ln>
                <a:solidFill>
                  <a:schemeClr val="tx1"/>
                </a:solidFill>
                <a:effectLst/>
                <a:latin typeface="Arial" pitchFamily="34" charset="0"/>
                <a:cs typeface="Arial" pitchFamily="34" charset="0"/>
              </a:rPr>
            </a:br>
            <a:endParaRPr kumimoji="0" lang="es-CO"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7 CuadroTexto"/>
          <p:cNvSpPr txBox="1"/>
          <p:nvPr/>
        </p:nvSpPr>
        <p:spPr>
          <a:xfrm>
            <a:off x="1304706" y="1700808"/>
            <a:ext cx="7526419" cy="3170099"/>
          </a:xfrm>
          <a:prstGeom prst="rect">
            <a:avLst/>
          </a:prstGeom>
          <a:noFill/>
        </p:spPr>
        <p:txBody>
          <a:bodyPr wrap="none" rtlCol="0">
            <a:spAutoFit/>
          </a:bodyPr>
          <a:lstStyle/>
          <a:p>
            <a:r>
              <a:rPr lang="es-CO" sz="4000" b="1" dirty="0" smtClean="0">
                <a:solidFill>
                  <a:schemeClr val="tx2">
                    <a:lumMod val="60000"/>
                    <a:lumOff val="40000"/>
                  </a:schemeClr>
                </a:solidFill>
                <a:latin typeface="Arial" pitchFamily="34" charset="0"/>
                <a:cs typeface="Arial" pitchFamily="34" charset="0"/>
              </a:rPr>
              <a:t>Grado :  </a:t>
            </a:r>
            <a:r>
              <a:rPr lang="es-CO" sz="4000" dirty="0" smtClean="0">
                <a:solidFill>
                  <a:schemeClr val="tx2">
                    <a:lumMod val="60000"/>
                    <a:lumOff val="40000"/>
                  </a:schemeClr>
                </a:solidFill>
                <a:latin typeface="Arial" pitchFamily="34" charset="0"/>
                <a:cs typeface="Arial" pitchFamily="34" charset="0"/>
              </a:rPr>
              <a:t>Sexto.</a:t>
            </a:r>
          </a:p>
          <a:p>
            <a:endParaRPr lang="es-CO" sz="4000" dirty="0" smtClean="0">
              <a:solidFill>
                <a:schemeClr val="tx2">
                  <a:lumMod val="60000"/>
                  <a:lumOff val="40000"/>
                </a:schemeClr>
              </a:solidFill>
              <a:latin typeface="Arial" pitchFamily="34" charset="0"/>
              <a:cs typeface="Arial" pitchFamily="34" charset="0"/>
            </a:endParaRPr>
          </a:p>
          <a:p>
            <a:r>
              <a:rPr lang="es-CO" sz="4000" b="1" dirty="0" smtClean="0">
                <a:solidFill>
                  <a:schemeClr val="tx2">
                    <a:lumMod val="60000"/>
                    <a:lumOff val="40000"/>
                  </a:schemeClr>
                </a:solidFill>
                <a:latin typeface="Arial" pitchFamily="34" charset="0"/>
                <a:cs typeface="Arial" pitchFamily="34" charset="0"/>
              </a:rPr>
              <a:t>Participantes: </a:t>
            </a:r>
            <a:r>
              <a:rPr lang="es-CO" sz="4000" dirty="0" smtClean="0">
                <a:solidFill>
                  <a:schemeClr val="tx2">
                    <a:lumMod val="60000"/>
                    <a:lumOff val="40000"/>
                  </a:schemeClr>
                </a:solidFill>
                <a:latin typeface="Arial" pitchFamily="34" charset="0"/>
                <a:cs typeface="Arial" pitchFamily="34" charset="0"/>
              </a:rPr>
              <a:t>Grupo 6°1 y 6°2.</a:t>
            </a:r>
          </a:p>
          <a:p>
            <a:endParaRPr lang="es-CO" sz="4000" b="1" dirty="0" smtClean="0">
              <a:solidFill>
                <a:schemeClr val="tx2">
                  <a:lumMod val="60000"/>
                  <a:lumOff val="40000"/>
                </a:schemeClr>
              </a:solidFill>
              <a:latin typeface="Arial" pitchFamily="34" charset="0"/>
              <a:cs typeface="Arial" pitchFamily="34" charset="0"/>
            </a:endParaRPr>
          </a:p>
          <a:p>
            <a:r>
              <a:rPr lang="es-CO" sz="4000" b="1" dirty="0" smtClean="0">
                <a:solidFill>
                  <a:schemeClr val="tx2">
                    <a:lumMod val="60000"/>
                    <a:lumOff val="40000"/>
                  </a:schemeClr>
                </a:solidFill>
                <a:latin typeface="Arial" pitchFamily="34" charset="0"/>
                <a:cs typeface="Arial" pitchFamily="34" charset="0"/>
              </a:rPr>
              <a:t>Duración : </a:t>
            </a:r>
            <a:r>
              <a:rPr lang="es-CO" sz="4000" dirty="0" smtClean="0">
                <a:solidFill>
                  <a:schemeClr val="tx2">
                    <a:lumMod val="60000"/>
                    <a:lumOff val="40000"/>
                  </a:schemeClr>
                </a:solidFill>
                <a:latin typeface="Arial" pitchFamily="34" charset="0"/>
                <a:cs typeface="Arial" pitchFamily="34" charset="0"/>
              </a:rPr>
              <a:t>8 horas. </a:t>
            </a:r>
            <a:endParaRPr lang="es-CO" sz="4000"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370700172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Justificación</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normAutofit fontScale="92500" lnSpcReduction="20000"/>
          </a:bodyPr>
          <a:lstStyle/>
          <a:p>
            <a:pPr algn="just"/>
            <a:r>
              <a:rPr lang="es-CO" dirty="0">
                <a:solidFill>
                  <a:schemeClr val="tx2">
                    <a:lumMod val="60000"/>
                    <a:lumOff val="40000"/>
                  </a:schemeClr>
                </a:solidFill>
              </a:rPr>
              <a:t>El proyecto surge al observar un bajo desempeño  en el área de  matemática en nuestros estudiantes y al considerar  el ingrediente lúdico-recreativo como uno de los ambientes más efectivos para </a:t>
            </a:r>
            <a:r>
              <a:rPr lang="es-CO" dirty="0" smtClean="0">
                <a:solidFill>
                  <a:schemeClr val="tx2">
                    <a:lumMod val="60000"/>
                    <a:lumOff val="40000"/>
                  </a:schemeClr>
                </a:solidFill>
              </a:rPr>
              <a:t>aprender.</a:t>
            </a:r>
          </a:p>
          <a:p>
            <a:pPr algn="just"/>
            <a:r>
              <a:rPr lang="es-CO" dirty="0">
                <a:solidFill>
                  <a:schemeClr val="tx2">
                    <a:lumMod val="60000"/>
                    <a:lumOff val="40000"/>
                  </a:schemeClr>
                </a:solidFill>
              </a:rPr>
              <a:t>“Desafío Matemático” es una propuesta de índole participativa ya que las actividades permiten estimular la acción grupal, es creativo por que es una manera diferente de motivar a los estudiantes para que estén prestos al goce y disfrute  del saber</a:t>
            </a:r>
          </a:p>
        </p:txBody>
      </p:sp>
    </p:spTree>
    <p:extLst>
      <p:ext uri="{BB962C8B-B14F-4D97-AF65-F5344CB8AC3E}">
        <p14:creationId xmlns:p14="http://schemas.microsoft.com/office/powerpoint/2010/main" val="13149045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Pregunta de investigación </a:t>
            </a:r>
          </a:p>
        </p:txBody>
      </p:sp>
      <p:sp>
        <p:nvSpPr>
          <p:cNvPr id="3" name="2 Marcador de contenido"/>
          <p:cNvSpPr>
            <a:spLocks noGrp="1"/>
          </p:cNvSpPr>
          <p:nvPr>
            <p:ph idx="1"/>
          </p:nvPr>
        </p:nvSpPr>
        <p:spPr/>
        <p:txBody>
          <a:bodyPr>
            <a:normAutofit/>
          </a:bodyPr>
          <a:lstStyle/>
          <a:p>
            <a:pPr marL="0" indent="0" algn="ctr">
              <a:buNone/>
            </a:pPr>
            <a:r>
              <a:rPr lang="es-ES" sz="5400" dirty="0">
                <a:solidFill>
                  <a:schemeClr val="tx2">
                    <a:lumMod val="60000"/>
                    <a:lumOff val="40000"/>
                  </a:schemeClr>
                </a:solidFill>
              </a:rPr>
              <a:t>¿De que manera la lúdica y  la recreación permiten  fortalecer y afianzar los procesos de aprendizaje de las Matemáticas?</a:t>
            </a:r>
            <a:endParaRPr lang="es-CO" sz="5400" dirty="0">
              <a:solidFill>
                <a:schemeClr val="tx2">
                  <a:lumMod val="60000"/>
                  <a:lumOff val="40000"/>
                </a:schemeClr>
              </a:solidFill>
            </a:endParaRPr>
          </a:p>
          <a:p>
            <a:pPr algn="ctr"/>
            <a:endParaRPr lang="es-CO" sz="5400" dirty="0">
              <a:solidFill>
                <a:schemeClr val="tx2">
                  <a:lumMod val="60000"/>
                  <a:lumOff val="40000"/>
                </a:schemeClr>
              </a:solidFill>
            </a:endParaRPr>
          </a:p>
        </p:txBody>
      </p:sp>
    </p:spTree>
    <p:extLst>
      <p:ext uri="{BB962C8B-B14F-4D97-AF65-F5344CB8AC3E}">
        <p14:creationId xmlns:p14="http://schemas.microsoft.com/office/powerpoint/2010/main" val="24559236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Objetivo</a:t>
            </a:r>
          </a:p>
        </p:txBody>
      </p:sp>
      <p:sp>
        <p:nvSpPr>
          <p:cNvPr id="3" name="2 Marcador de contenido"/>
          <p:cNvSpPr>
            <a:spLocks noGrp="1"/>
          </p:cNvSpPr>
          <p:nvPr>
            <p:ph idx="1"/>
          </p:nvPr>
        </p:nvSpPr>
        <p:spPr/>
        <p:txBody>
          <a:bodyPr>
            <a:noAutofit/>
          </a:bodyPr>
          <a:lstStyle/>
          <a:p>
            <a:pPr marL="0" indent="0" algn="just">
              <a:buNone/>
            </a:pPr>
            <a:r>
              <a:rPr lang="es-CO" sz="4400" dirty="0" smtClean="0">
                <a:solidFill>
                  <a:schemeClr val="tx2">
                    <a:lumMod val="60000"/>
                    <a:lumOff val="40000"/>
                  </a:schemeClr>
                </a:solidFill>
              </a:rPr>
              <a:t>Validar la </a:t>
            </a:r>
            <a:r>
              <a:rPr lang="es-CO" sz="4400" dirty="0">
                <a:solidFill>
                  <a:schemeClr val="tx2">
                    <a:lumMod val="60000"/>
                    <a:lumOff val="40000"/>
                  </a:schemeClr>
                </a:solidFill>
              </a:rPr>
              <a:t>importancia de la realización de actividades lúdicas y recreativas en los procesos de aprendizaje de las Matemáticas en la institución Educativa San Simón de San Andrés de Sotavento Córdoba.</a:t>
            </a:r>
          </a:p>
          <a:p>
            <a:pPr algn="just"/>
            <a:endParaRPr lang="es-CO" sz="4400" dirty="0">
              <a:solidFill>
                <a:schemeClr val="tx2">
                  <a:lumMod val="60000"/>
                  <a:lumOff val="40000"/>
                </a:schemeClr>
              </a:solidFill>
            </a:endParaRPr>
          </a:p>
        </p:txBody>
      </p:sp>
    </p:spTree>
    <p:extLst>
      <p:ext uri="{BB962C8B-B14F-4D97-AF65-F5344CB8AC3E}">
        <p14:creationId xmlns:p14="http://schemas.microsoft.com/office/powerpoint/2010/main" val="1949692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a:solidFill>
                  <a:schemeClr val="tx2">
                    <a:lumMod val="60000"/>
                    <a:lumOff val="40000"/>
                  </a:schemeClr>
                </a:solidFill>
              </a:rPr>
              <a:t>Competencias</a:t>
            </a:r>
          </a:p>
        </p:txBody>
      </p:sp>
      <p:sp>
        <p:nvSpPr>
          <p:cNvPr id="3" name="2 Marcador de contenido"/>
          <p:cNvSpPr>
            <a:spLocks noGrp="1"/>
          </p:cNvSpPr>
          <p:nvPr>
            <p:ph idx="1"/>
          </p:nvPr>
        </p:nvSpPr>
        <p:spPr/>
        <p:txBody>
          <a:bodyPr>
            <a:normAutofit/>
          </a:bodyPr>
          <a:lstStyle/>
          <a:p>
            <a:pPr marL="0" indent="0" algn="ctr">
              <a:buNone/>
            </a:pPr>
            <a:r>
              <a:rPr lang="es-CO" sz="3600" dirty="0">
                <a:solidFill>
                  <a:schemeClr val="tx2">
                    <a:lumMod val="60000"/>
                    <a:lumOff val="40000"/>
                  </a:schemeClr>
                </a:solidFill>
              </a:rPr>
              <a:t>Adquirir habilidad y </a:t>
            </a:r>
            <a:r>
              <a:rPr lang="es-CO" sz="3600" dirty="0" smtClean="0">
                <a:solidFill>
                  <a:schemeClr val="tx2">
                    <a:lumMod val="60000"/>
                    <a:lumOff val="40000"/>
                  </a:schemeClr>
                </a:solidFill>
              </a:rPr>
              <a:t>destrezas en el uso:</a:t>
            </a:r>
          </a:p>
          <a:p>
            <a:r>
              <a:rPr lang="es-CO" sz="3600" dirty="0" smtClean="0">
                <a:solidFill>
                  <a:schemeClr val="tx2">
                    <a:lumMod val="60000"/>
                    <a:lumOff val="40000"/>
                  </a:schemeClr>
                </a:solidFill>
              </a:rPr>
              <a:t>Del sistema </a:t>
            </a:r>
            <a:r>
              <a:rPr lang="es-CO" sz="3600" dirty="0">
                <a:solidFill>
                  <a:schemeClr val="tx2">
                    <a:lumMod val="60000"/>
                    <a:lumOff val="40000"/>
                  </a:schemeClr>
                </a:solidFill>
              </a:rPr>
              <a:t>de numeración </a:t>
            </a:r>
            <a:r>
              <a:rPr lang="es-CO" sz="3600" dirty="0" smtClean="0">
                <a:solidFill>
                  <a:schemeClr val="tx2">
                    <a:lumMod val="60000"/>
                    <a:lumOff val="40000"/>
                  </a:schemeClr>
                </a:solidFill>
              </a:rPr>
              <a:t>decimal.</a:t>
            </a:r>
          </a:p>
          <a:p>
            <a:r>
              <a:rPr lang="es-CO" sz="3600" dirty="0" smtClean="0">
                <a:solidFill>
                  <a:schemeClr val="tx2">
                    <a:lumMod val="60000"/>
                    <a:lumOff val="40000"/>
                  </a:schemeClr>
                </a:solidFill>
              </a:rPr>
              <a:t>La Caracterización  </a:t>
            </a:r>
            <a:r>
              <a:rPr lang="es-CO" sz="3600" dirty="0">
                <a:solidFill>
                  <a:schemeClr val="tx2">
                    <a:lumMod val="60000"/>
                    <a:lumOff val="40000"/>
                  </a:schemeClr>
                </a:solidFill>
              </a:rPr>
              <a:t>de </a:t>
            </a:r>
            <a:r>
              <a:rPr lang="es-CO" sz="3600" dirty="0" smtClean="0">
                <a:solidFill>
                  <a:schemeClr val="tx2">
                    <a:lumMod val="60000"/>
                    <a:lumOff val="40000"/>
                  </a:schemeClr>
                </a:solidFill>
              </a:rPr>
              <a:t>figuras y cuerpos geométricos.</a:t>
            </a:r>
          </a:p>
          <a:p>
            <a:r>
              <a:rPr lang="es-CO" sz="3600" dirty="0" smtClean="0">
                <a:solidFill>
                  <a:schemeClr val="tx2">
                    <a:lumMod val="60000"/>
                    <a:lumOff val="40000"/>
                  </a:schemeClr>
                </a:solidFill>
              </a:rPr>
              <a:t>La apropiación </a:t>
            </a:r>
            <a:r>
              <a:rPr lang="es-CO" sz="3600" dirty="0">
                <a:solidFill>
                  <a:schemeClr val="tx2">
                    <a:lumMod val="60000"/>
                    <a:lumOff val="40000"/>
                  </a:schemeClr>
                </a:solidFill>
              </a:rPr>
              <a:t>del conocimiento matemático referido al dominio de las operaciones básicas.</a:t>
            </a:r>
          </a:p>
        </p:txBody>
      </p:sp>
    </p:spTree>
    <p:extLst>
      <p:ext uri="{BB962C8B-B14F-4D97-AF65-F5344CB8AC3E}">
        <p14:creationId xmlns:p14="http://schemas.microsoft.com/office/powerpoint/2010/main" val="9677289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Referencias Conceptuales </a:t>
            </a:r>
            <a:endParaRPr lang="es-CO" b="1" dirty="0">
              <a:solidFill>
                <a:schemeClr val="tx2">
                  <a:lumMod val="60000"/>
                  <a:lumOff val="40000"/>
                </a:schemeClr>
              </a:solidFill>
            </a:endParaRPr>
          </a:p>
        </p:txBody>
      </p:sp>
      <p:sp>
        <p:nvSpPr>
          <p:cNvPr id="3" name="2 Marcador de contenido"/>
          <p:cNvSpPr>
            <a:spLocks noGrp="1"/>
          </p:cNvSpPr>
          <p:nvPr>
            <p:ph idx="1"/>
          </p:nvPr>
        </p:nvSpPr>
        <p:spPr>
          <a:xfrm>
            <a:off x="457200" y="1340768"/>
            <a:ext cx="8229600" cy="4785395"/>
          </a:xfrm>
        </p:spPr>
        <p:txBody>
          <a:bodyPr>
            <a:normAutofit fontScale="70000" lnSpcReduction="20000"/>
          </a:bodyPr>
          <a:lstStyle/>
          <a:p>
            <a:pPr marL="0" indent="0">
              <a:buNone/>
            </a:pPr>
            <a:r>
              <a:rPr lang="es-CO" dirty="0">
                <a:solidFill>
                  <a:schemeClr val="tx2">
                    <a:lumMod val="60000"/>
                    <a:lumOff val="40000"/>
                  </a:schemeClr>
                </a:solidFill>
              </a:rPr>
              <a:t>Los referentes conceptuales que fundamentan la propuesta se basan en el </a:t>
            </a:r>
            <a:r>
              <a:rPr lang="es-CO" dirty="0" smtClean="0">
                <a:solidFill>
                  <a:schemeClr val="tx2">
                    <a:lumMod val="60000"/>
                    <a:lumOff val="40000"/>
                  </a:schemeClr>
                </a:solidFill>
              </a:rPr>
              <a:t>Proyecto fortalecimiento </a:t>
            </a:r>
            <a:r>
              <a:rPr lang="es-CO" dirty="0">
                <a:solidFill>
                  <a:schemeClr val="tx2">
                    <a:lumMod val="60000"/>
                    <a:lumOff val="40000"/>
                  </a:schemeClr>
                </a:solidFill>
              </a:rPr>
              <a:t>de la enseñanza de la </a:t>
            </a:r>
            <a:r>
              <a:rPr lang="es-CO" dirty="0" smtClean="0">
                <a:solidFill>
                  <a:schemeClr val="tx2">
                    <a:lumMod val="60000"/>
                    <a:lumOff val="40000"/>
                  </a:schemeClr>
                </a:solidFill>
              </a:rPr>
              <a:t>matemática.</a:t>
            </a:r>
          </a:p>
          <a:p>
            <a:r>
              <a:rPr lang="es-CO" b="1" dirty="0">
                <a:solidFill>
                  <a:schemeClr val="tx2">
                    <a:lumMod val="60000"/>
                    <a:lumOff val="40000"/>
                  </a:schemeClr>
                </a:solidFill>
              </a:rPr>
              <a:t>Desafío matemático </a:t>
            </a:r>
            <a:r>
              <a:rPr lang="es-CO" b="1" dirty="0" smtClean="0">
                <a:solidFill>
                  <a:schemeClr val="tx2">
                    <a:lumMod val="60000"/>
                    <a:lumOff val="40000"/>
                  </a:schemeClr>
                </a:solidFill>
              </a:rPr>
              <a:t>2005, Dirección general de cultura y educación, Buenos Aires (Argentina) </a:t>
            </a:r>
            <a:endParaRPr lang="es-CO" dirty="0" smtClean="0">
              <a:solidFill>
                <a:schemeClr val="tx2">
                  <a:lumMod val="60000"/>
                  <a:lumOff val="40000"/>
                </a:schemeClr>
              </a:solidFill>
            </a:endParaRPr>
          </a:p>
          <a:p>
            <a:pPr marL="0" indent="0">
              <a:buNone/>
            </a:pPr>
            <a:r>
              <a:rPr lang="es-CO" dirty="0" smtClean="0">
                <a:solidFill>
                  <a:schemeClr val="tx2">
                    <a:lumMod val="60000"/>
                    <a:lumOff val="40000"/>
                  </a:schemeClr>
                </a:solidFill>
                <a:hlinkClick r:id="rId4"/>
              </a:rPr>
              <a:t>http://abc.gov.ar/lainstitucion/sistemaeducativo/educprimaria/areascurriculares/matematica/desafio_matematico.pdf</a:t>
            </a:r>
            <a:endParaRPr lang="es-CO" dirty="0" smtClean="0">
              <a:solidFill>
                <a:schemeClr val="tx2">
                  <a:lumMod val="60000"/>
                  <a:lumOff val="40000"/>
                </a:schemeClr>
              </a:solidFill>
            </a:endParaRPr>
          </a:p>
          <a:p>
            <a:endParaRPr lang="es-CO" dirty="0" smtClean="0">
              <a:solidFill>
                <a:schemeClr val="tx2">
                  <a:lumMod val="60000"/>
                  <a:lumOff val="40000"/>
                </a:schemeClr>
              </a:solidFill>
            </a:endParaRPr>
          </a:p>
          <a:p>
            <a:r>
              <a:rPr lang="es-CO" b="1" dirty="0" smtClean="0">
                <a:solidFill>
                  <a:schemeClr val="tx2">
                    <a:lumMod val="60000"/>
                    <a:lumOff val="40000"/>
                  </a:schemeClr>
                </a:solidFill>
              </a:rPr>
              <a:t>Desafío Aritmético I, Educaplus.org</a:t>
            </a:r>
          </a:p>
          <a:p>
            <a:endParaRPr lang="es-CO" dirty="0" smtClean="0">
              <a:solidFill>
                <a:schemeClr val="tx2">
                  <a:lumMod val="60000"/>
                  <a:lumOff val="40000"/>
                </a:schemeClr>
              </a:solidFill>
            </a:endParaRPr>
          </a:p>
          <a:p>
            <a:pPr marL="0" indent="0">
              <a:buNone/>
            </a:pPr>
            <a:r>
              <a:rPr lang="es-CO" dirty="0" smtClean="0">
                <a:solidFill>
                  <a:schemeClr val="tx2">
                    <a:lumMod val="60000"/>
                    <a:lumOff val="40000"/>
                  </a:schemeClr>
                </a:solidFill>
                <a:hlinkClick r:id="rId5"/>
              </a:rPr>
              <a:t>http://www.educaplus.org/play-284-Desaf%C3%ADo-Aritm%C3%A9tico-I.html</a:t>
            </a:r>
            <a:endParaRPr lang="es-CO" dirty="0" smtClean="0">
              <a:solidFill>
                <a:schemeClr val="tx2">
                  <a:lumMod val="60000"/>
                  <a:lumOff val="40000"/>
                </a:schemeClr>
              </a:solidFill>
            </a:endParaRPr>
          </a:p>
          <a:p>
            <a:pPr marL="0" indent="0">
              <a:buNone/>
            </a:pPr>
            <a:endParaRPr lang="es-CO" dirty="0" smtClean="0">
              <a:solidFill>
                <a:schemeClr val="tx2">
                  <a:lumMod val="60000"/>
                  <a:lumOff val="40000"/>
                </a:schemeClr>
              </a:solidFill>
            </a:endParaRPr>
          </a:p>
          <a:p>
            <a:r>
              <a:rPr lang="es-CO" b="1" dirty="0" smtClean="0">
                <a:solidFill>
                  <a:schemeClr val="tx2">
                    <a:lumMod val="60000"/>
                    <a:lumOff val="40000"/>
                  </a:schemeClr>
                </a:solidFill>
              </a:rPr>
              <a:t>Actividades de calculo mental, usaelcoco.com </a:t>
            </a:r>
          </a:p>
          <a:p>
            <a:endParaRPr lang="es-CO" b="1" dirty="0" smtClean="0">
              <a:solidFill>
                <a:schemeClr val="tx2">
                  <a:lumMod val="60000"/>
                  <a:lumOff val="40000"/>
                </a:schemeClr>
              </a:solidFill>
            </a:endParaRPr>
          </a:p>
          <a:p>
            <a:pPr marL="0" indent="0">
              <a:buNone/>
            </a:pPr>
            <a:r>
              <a:rPr lang="es-CO" dirty="0" smtClean="0">
                <a:solidFill>
                  <a:schemeClr val="tx2">
                    <a:lumMod val="60000"/>
                    <a:lumOff val="40000"/>
                  </a:schemeClr>
                </a:solidFill>
                <a:hlinkClick r:id="rId6"/>
              </a:rPr>
              <a:t>http://www.usaelcoco.com/</a:t>
            </a:r>
            <a:endParaRPr lang="es-CO" dirty="0" smtClean="0">
              <a:solidFill>
                <a:schemeClr val="tx2">
                  <a:lumMod val="60000"/>
                  <a:lumOff val="40000"/>
                </a:schemeClr>
              </a:solidFill>
            </a:endParaRPr>
          </a:p>
          <a:p>
            <a:pPr marL="0" indent="0">
              <a:buNone/>
            </a:pPr>
            <a:endParaRPr lang="es-CO" dirty="0">
              <a:solidFill>
                <a:schemeClr val="tx2">
                  <a:lumMod val="60000"/>
                  <a:lumOff val="40000"/>
                </a:schemeClr>
              </a:solidFill>
            </a:endParaRPr>
          </a:p>
        </p:txBody>
      </p:sp>
    </p:spTree>
    <p:extLst>
      <p:ext uri="{BB962C8B-B14F-4D97-AF65-F5344CB8AC3E}">
        <p14:creationId xmlns:p14="http://schemas.microsoft.com/office/powerpoint/2010/main" val="10133292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l="15000" t="3000" r="13000" b="6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tx2">
                    <a:lumMod val="60000"/>
                    <a:lumOff val="40000"/>
                  </a:schemeClr>
                </a:solidFill>
              </a:rPr>
              <a:t>Recursos  Didácticos </a:t>
            </a:r>
            <a:endParaRPr lang="es-CO" b="1" dirty="0">
              <a:solidFill>
                <a:schemeClr val="tx2">
                  <a:lumMod val="60000"/>
                  <a:lumOff val="40000"/>
                </a:schemeClr>
              </a:solidFill>
            </a:endParaRPr>
          </a:p>
        </p:txBody>
      </p:sp>
      <p:sp>
        <p:nvSpPr>
          <p:cNvPr id="3" name="2 Marcador de contenido"/>
          <p:cNvSpPr>
            <a:spLocks noGrp="1"/>
          </p:cNvSpPr>
          <p:nvPr>
            <p:ph idx="1"/>
          </p:nvPr>
        </p:nvSpPr>
        <p:spPr/>
        <p:txBody>
          <a:bodyPr>
            <a:noAutofit/>
          </a:bodyPr>
          <a:lstStyle/>
          <a:p>
            <a:r>
              <a:rPr lang="es-CO" dirty="0">
                <a:solidFill>
                  <a:schemeClr val="tx2">
                    <a:lumMod val="60000"/>
                    <a:lumOff val="40000"/>
                  </a:schemeClr>
                </a:solidFill>
              </a:rPr>
              <a:t>Humano: Estudiantes, Docentes, Directivo y Padres de familia </a:t>
            </a:r>
          </a:p>
          <a:p>
            <a:r>
              <a:rPr lang="es-CO" dirty="0">
                <a:solidFill>
                  <a:schemeClr val="tx2">
                    <a:lumMod val="60000"/>
                    <a:lumOff val="40000"/>
                  </a:schemeClr>
                </a:solidFill>
              </a:rPr>
              <a:t>Recursos  Didácticos: Papel, cartón paja, tijera, pegante colores papel periódico, periódico, laminas.</a:t>
            </a:r>
          </a:p>
          <a:p>
            <a:r>
              <a:rPr lang="es-CO" dirty="0">
                <a:solidFill>
                  <a:schemeClr val="tx2">
                    <a:lumMod val="60000"/>
                    <a:lumOff val="40000"/>
                  </a:schemeClr>
                </a:solidFill>
              </a:rPr>
              <a:t> Implementos Tecnológicos: Computador, grabadora, cámaras fotográficas,  Internet. Juegos Didácticos: Loterías</a:t>
            </a:r>
          </a:p>
          <a:p>
            <a:r>
              <a:rPr lang="es-CO" dirty="0">
                <a:solidFill>
                  <a:schemeClr val="tx2">
                    <a:lumMod val="60000"/>
                    <a:lumOff val="40000"/>
                  </a:schemeClr>
                </a:solidFill>
              </a:rPr>
              <a:t> Deportivos: Balones, cuerdas, aros…. Dominó.</a:t>
            </a:r>
          </a:p>
          <a:p>
            <a:endParaRPr lang="es-CO" dirty="0">
              <a:solidFill>
                <a:schemeClr val="tx2">
                  <a:lumMod val="60000"/>
                  <a:lumOff val="40000"/>
                </a:schemeClr>
              </a:solidFill>
            </a:endParaRPr>
          </a:p>
        </p:txBody>
      </p:sp>
    </p:spTree>
    <p:extLst>
      <p:ext uri="{BB962C8B-B14F-4D97-AF65-F5344CB8AC3E}">
        <p14:creationId xmlns:p14="http://schemas.microsoft.com/office/powerpoint/2010/main" val="10663617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121</TotalTime>
  <Words>682</Words>
  <Application>Microsoft Office PowerPoint</Application>
  <PresentationFormat>Presentación en pantalla (4:3)</PresentationFormat>
  <Paragraphs>73</Paragraphs>
  <Slides>25</Slides>
  <Notes>0</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Tema de Office</vt:lpstr>
      <vt:lpstr>Presentación de PowerPoint</vt:lpstr>
      <vt:lpstr>Presentación de PowerPoint</vt:lpstr>
      <vt:lpstr>Dirigido a</vt:lpstr>
      <vt:lpstr>Justificación</vt:lpstr>
      <vt:lpstr>Pregunta de investigación </vt:lpstr>
      <vt:lpstr>Objetivo</vt:lpstr>
      <vt:lpstr>Competencias</vt:lpstr>
      <vt:lpstr>Referencias Conceptuales </vt:lpstr>
      <vt:lpstr>Recursos  Didácticos </vt:lpstr>
      <vt:lpstr>Recursos Digitales</vt:lpstr>
      <vt:lpstr>Metodología</vt:lpstr>
      <vt:lpstr>Actividades Propuestas</vt:lpstr>
      <vt:lpstr>Evaluación</vt:lpstr>
      <vt:lpstr>Evidencias de aprendizaje: </vt:lpstr>
      <vt:lpstr>Conclusiones</vt:lpstr>
      <vt:lpstr>Conclusiones</vt:lpstr>
      <vt:lpstr>Conclusiones</vt:lpstr>
      <vt:lpstr>Impacto </vt:lpstr>
      <vt:lpstr>Impacto </vt:lpstr>
      <vt:lpstr>Evidencias</vt:lpstr>
      <vt:lpstr>Evidencias</vt:lpstr>
      <vt:lpstr>Evidencias</vt:lpstr>
      <vt:lpstr>Evidencias</vt:lpstr>
      <vt:lpstr>Evidencias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JORGE DIAZ</dc:creator>
  <cp:lastModifiedBy>JORGE DIAZ</cp:lastModifiedBy>
  <cp:revision>15</cp:revision>
  <dcterms:created xsi:type="dcterms:W3CDTF">2012-11-15T23:04:20Z</dcterms:created>
  <dcterms:modified xsi:type="dcterms:W3CDTF">2012-11-29T01:38:40Z</dcterms:modified>
</cp:coreProperties>
</file>